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afb0cb69e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afb0cb69e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afb0cb69e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afb0cb69e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afb0cb69e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afb0cb69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afb0cb69e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afb0cb69e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d0d7e40d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d0d7e40d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afb0cb69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afb0cb69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0d0d7e40d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0d0d7e40d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Rozy “I thought I was being followed but I wasn’t </a:t>
            </a:r>
            <a:r>
              <a:rPr i="1" lang="en"/>
              <a:t>actually</a:t>
            </a:r>
            <a:r>
              <a:rPr lang="en"/>
              <a:t> being followed.”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Rozy “I know a lot of </a:t>
            </a:r>
            <a:r>
              <a:rPr lang="en"/>
              <a:t>people</a:t>
            </a:r>
            <a:r>
              <a:rPr lang="en"/>
              <a:t> who have been kidnapped by an uber but I never have.”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d0d7e40d0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0d0d7e40d0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transfers!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afb0cb69e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afb0cb69e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d0d7e40d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d0d7e40d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d9d4f67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d9d4f67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d0d7e40d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d0d7e40d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d9d4f67b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d9d4f67b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afb0cb69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afb0cb69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afb0cb69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afb0cb6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afb0cb69e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afb0cb69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afb0cb69e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afb0cb69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2"/>
                </a:highlight>
              </a:rPr>
              <a:t>Transportation and  Mobility Needfinding</a:t>
            </a:r>
            <a:endParaRPr>
              <a:solidFill>
                <a:schemeClr val="dk1"/>
              </a:solidFill>
              <a:highlight>
                <a:schemeClr val="lt2"/>
              </a:highlight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highlight>
                  <a:schemeClr val="lt2"/>
                </a:highlight>
              </a:rPr>
              <a:t>Asa</a:t>
            </a:r>
            <a:r>
              <a:rPr lang="en" sz="2000">
                <a:solidFill>
                  <a:schemeClr val="dk2"/>
                </a:solidFill>
                <a:highlight>
                  <a:schemeClr val="lt2"/>
                </a:highlight>
              </a:rPr>
              <a:t> </a:t>
            </a:r>
            <a:r>
              <a:rPr lang="en" sz="2000">
                <a:solidFill>
                  <a:schemeClr val="dk2"/>
                </a:solidFill>
                <a:highlight>
                  <a:schemeClr val="lt2"/>
                </a:highlight>
              </a:rPr>
              <a:t>Kohrman, Marco Pizarro, Max Vandervelden</a:t>
            </a:r>
            <a:endParaRPr sz="2000">
              <a:solidFill>
                <a:schemeClr val="dk2"/>
              </a:solidFill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1727125" y="3192600"/>
            <a:ext cx="17787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Marina</a:t>
            </a:r>
            <a:endParaRPr/>
          </a:p>
        </p:txBody>
      </p: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659275" y="3655500"/>
            <a:ext cx="3914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Early-20s commuter without a license interviewed on the CalTrain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Extreme User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4459925" y="493050"/>
            <a:ext cx="4608000" cy="46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300"/>
              <a:t>“I don’t know how to drive”</a:t>
            </a:r>
            <a:endParaRPr b="0" i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300"/>
              <a:t>“I take public transit everywhere”</a:t>
            </a:r>
            <a:endParaRPr b="0" i="1"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300"/>
              <a:t>[during commute]</a:t>
            </a:r>
            <a:endParaRPr b="0" i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300"/>
              <a:t>“I like the time to myself”</a:t>
            </a:r>
            <a:endParaRPr b="0" i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300"/>
              <a:t>[interaction on the train]</a:t>
            </a:r>
            <a:endParaRPr b="0" i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300"/>
              <a:t>“He offered me money to sleep with him”</a:t>
            </a:r>
            <a:endParaRPr b="0" i="1" sz="2300"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4239" r="9760" t="0"/>
          <a:stretch/>
        </p:blipFill>
        <p:spPr>
          <a:xfrm>
            <a:off x="1529662" y="804725"/>
            <a:ext cx="2173625" cy="25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1727125" y="3192600"/>
            <a:ext cx="17787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Caroline</a:t>
            </a:r>
            <a:endParaRPr/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11587" r="11418" t="0"/>
          <a:stretch/>
        </p:blipFill>
        <p:spPr>
          <a:xfrm>
            <a:off x="1525675" y="868575"/>
            <a:ext cx="2181600" cy="24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659275" y="3655500"/>
            <a:ext cx="35871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Middle-aged</a:t>
            </a:r>
            <a:r>
              <a:rPr i="1" lang="en" sz="2000"/>
              <a:t> commuter interviewed on the CalTrain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Average User</a:t>
            </a:r>
            <a:endParaRPr i="1" sz="2000"/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4162975" y="489600"/>
            <a:ext cx="4905000" cy="465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/>
              <a:t>"I commute by train partly for environmental reasons, partly for cost."</a:t>
            </a:r>
            <a:endParaRPr b="0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/>
              <a:t>“It takes an unreasonable amount of time.”</a:t>
            </a:r>
            <a:endParaRPr b="0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/>
              <a:t>[about commute]</a:t>
            </a:r>
            <a:endParaRPr b="0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/>
              <a:t>“It's a little buffer between work and home”</a:t>
            </a:r>
            <a:endParaRPr b="0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/>
              <a:t>[</a:t>
            </a:r>
            <a:r>
              <a:rPr b="0" i="1" lang="en" sz="2000"/>
              <a:t>about</a:t>
            </a:r>
            <a:r>
              <a:rPr b="0" i="1" lang="en" sz="2000"/>
              <a:t> European systems] </a:t>
            </a:r>
            <a:endParaRPr b="0"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/>
              <a:t>"you could get on easy, rapid, safe public transit."</a:t>
            </a:r>
            <a:endParaRPr b="0" i="1" sz="2000"/>
          </a:p>
        </p:txBody>
      </p:sp>
      <p:pic>
        <p:nvPicPr>
          <p:cNvPr id="171" name="Google Shape;171;p23"/>
          <p:cNvPicPr preferRelativeResize="0"/>
          <p:nvPr/>
        </p:nvPicPr>
        <p:blipFill rotWithShape="1">
          <a:blip r:embed="rId4">
            <a:alphaModFix/>
          </a:blip>
          <a:srcRect b="0" l="6373" r="13453" t="0"/>
          <a:stretch/>
        </p:blipFill>
        <p:spPr>
          <a:xfrm>
            <a:off x="1501050" y="723875"/>
            <a:ext cx="2230850" cy="25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1727125" y="3192600"/>
            <a:ext cx="17787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Elsa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602288" y="3731700"/>
            <a:ext cx="4028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Stanford Senior and tech worker who uses corporate shuttle and CalTrain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Infrequent User</a:t>
            </a:r>
            <a:endParaRPr i="1" sz="20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  <p:sp>
        <p:nvSpPr>
          <p:cNvPr id="178" name="Google Shape;178;p24"/>
          <p:cNvSpPr txBox="1"/>
          <p:nvPr>
            <p:ph type="title"/>
          </p:nvPr>
        </p:nvSpPr>
        <p:spPr>
          <a:xfrm>
            <a:off x="4763525" y="456375"/>
            <a:ext cx="4304400" cy="468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000">
                <a:highlight>
                  <a:schemeClr val="lt1"/>
                </a:highlight>
              </a:rPr>
              <a:t>“Public transportation is safer because there are more witnesses.”</a:t>
            </a:r>
            <a:endParaRPr b="0" i="1" sz="20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1" lang="en" sz="2000">
                <a:highlight>
                  <a:schemeClr val="lt1"/>
                </a:highlight>
              </a:rPr>
            </a:br>
            <a:r>
              <a:rPr b="0" i="1" lang="en" sz="2000">
                <a:highlight>
                  <a:schemeClr val="lt1"/>
                </a:highlight>
              </a:rPr>
              <a:t>“I like seeing strangers in my day-to-day life, life is limited when you are confined to people you know. People watching adds small elements of joy.”</a:t>
            </a:r>
            <a:endParaRPr b="0" i="1" sz="20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000">
              <a:highlight>
                <a:schemeClr val="lt1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0" i="1" lang="en" sz="2000">
                <a:highlight>
                  <a:schemeClr val="lt1"/>
                </a:highlight>
              </a:rPr>
              <a:t> “Would I as an intern really be able to email the Apple CEO and ask for non-employees to take this transportation option? No. But also this is the definition of complicity.”</a:t>
            </a:r>
            <a:endParaRPr b="0" i="1" sz="2000">
              <a:highlight>
                <a:schemeClr val="lt1"/>
              </a:highlight>
            </a:endParaRPr>
          </a:p>
        </p:txBody>
      </p:sp>
      <p:pic>
        <p:nvPicPr>
          <p:cNvPr id="179" name="Google Shape;1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613" y="745000"/>
            <a:ext cx="2307726" cy="24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1727125" y="3192600"/>
            <a:ext cx="17787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Jessi</a:t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659275" y="3731700"/>
            <a:ext cx="3914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Mid-30s Stanford employee who uses CalTrain and the Marguerite 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Average User</a:t>
            </a:r>
            <a:endParaRPr i="1"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  <p:sp>
        <p:nvSpPr>
          <p:cNvPr id="186" name="Google Shape;186;p25"/>
          <p:cNvSpPr txBox="1"/>
          <p:nvPr>
            <p:ph type="title"/>
          </p:nvPr>
        </p:nvSpPr>
        <p:spPr>
          <a:xfrm>
            <a:off x="4653500" y="493050"/>
            <a:ext cx="4490400" cy="46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500"/>
              <a:t>[referring Japan/Taiwan transit systems] </a:t>
            </a:r>
            <a:endParaRPr b="0" i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500"/>
              <a:t>“It was eye opening.”</a:t>
            </a:r>
            <a:endParaRPr b="0" i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500"/>
              <a:t>“I just wanted to be home”</a:t>
            </a:r>
            <a:endParaRPr b="0" i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500"/>
              <a:t>Driving home is as long (if not longer) as using CalTrain.</a:t>
            </a:r>
            <a:endParaRPr b="0" i="1" sz="2500"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350" y="776550"/>
            <a:ext cx="2324249" cy="24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377" y="0"/>
            <a:ext cx="68092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227" y="0"/>
            <a:ext cx="685353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Tensions, Contradictions, and </a:t>
            </a:r>
            <a:r>
              <a:rPr lang="en">
                <a:highlight>
                  <a:schemeClr val="lt1"/>
                </a:highlight>
              </a:rPr>
              <a:t>Surprises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729450" y="2078875"/>
            <a:ext cx="8202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Many regular public transportation users also have cars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Many public transportation users can only afford it because it is subsidized by their workplace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Transportation is both a place of fear and joy for women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People talked about sexual harassment on the train very casually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Sexual harrassment/assault is expected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Some consider driving inherently unsafe - accidents an inevitability </a:t>
            </a:r>
            <a:endParaRPr sz="2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727650" y="1432825"/>
            <a:ext cx="7688700" cy="35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Sexual harassment common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Bus/trains often early/late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Switching between trains and buses is complicated and stressful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Google doesn’t label the way things look in the station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Google maps doesn’t cover train closures/construction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Buses are more </a:t>
            </a:r>
            <a:r>
              <a:rPr lang="en" sz="2000"/>
              <a:t>confusing</a:t>
            </a:r>
            <a:r>
              <a:rPr lang="en" sz="2000"/>
              <a:t> than a set subway system</a:t>
            </a:r>
            <a:endParaRPr sz="2000"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Not worth the hassle</a:t>
            </a:r>
            <a:endParaRPr sz="20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Greater</a:t>
            </a:r>
            <a:r>
              <a:rPr lang="en" sz="2000"/>
              <a:t> diversity (race, gender, age, income, geographic) in future interviewees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Especially interviewing more non-users (car)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Generating interesting POVs and “How Might We” statements from interviewee experiences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Expand initial insights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Who</a:t>
            </a:r>
            <a:r>
              <a:rPr lang="en">
                <a:solidFill>
                  <a:srgbClr val="FFFFFF"/>
                </a:solidFill>
              </a:rPr>
              <a:t> are we?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788" y="0"/>
            <a:ext cx="1565250" cy="16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/>
        </p:nvSpPr>
        <p:spPr>
          <a:xfrm>
            <a:off x="5564775" y="39000"/>
            <a:ext cx="1337700" cy="50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Max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Asa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Marco</a:t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6950" y="1561900"/>
            <a:ext cx="1662951" cy="17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6950" y="3340800"/>
            <a:ext cx="1662951" cy="17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597800" y="152975"/>
            <a:ext cx="80667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/>
              <a:t>Our Problem Domain: Public Transit</a:t>
            </a:r>
            <a:endParaRPr sz="3600"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798" y="1272400"/>
            <a:ext cx="2974828" cy="198272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6275" y="2599625"/>
            <a:ext cx="3365924" cy="2021527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63449" y="2412752"/>
            <a:ext cx="3040676" cy="2440863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4975" y="1062951"/>
            <a:ext cx="2889500" cy="19359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7800" y="402500"/>
            <a:ext cx="76884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727800" y="1336350"/>
            <a:ext cx="7076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Interviewed people over Zoom and on </a:t>
            </a:r>
            <a:b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CalTrain during rush hour </a:t>
            </a:r>
            <a:b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commuting times (4 PM - 6PM)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 Zoom - coordinated ahead of time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On Caltrain - approached while on the train, few minutes taken in each interview to introduce and build rapport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Focused on individuals who used multiple forms of transport, i.e. train, bus, corporate shuttle, and scooter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350" y="308300"/>
            <a:ext cx="2979851" cy="1664876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" name="Google Shape;113;p16"/>
          <p:cNvSpPr/>
          <p:nvPr/>
        </p:nvSpPr>
        <p:spPr>
          <a:xfrm>
            <a:off x="6912200" y="781638"/>
            <a:ext cx="664200" cy="6369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727800" y="1256175"/>
            <a:ext cx="5099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Extreme Users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While on the train, we found people who only take public transit to get around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●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Average Users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Lato"/>
              <a:buChar char="○"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People who infrequently used the train, those who paid entirely for their trips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●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Non-Users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ato"/>
              <a:buChar char="○"/>
            </a:pPr>
            <a:r>
              <a:rPr lang="en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People who rarely take public transportation, prefer other means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50" y="1416150"/>
            <a:ext cx="2669299" cy="35590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8925" y="280950"/>
            <a:ext cx="2192751" cy="2923699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17"/>
          <p:cNvSpPr txBox="1"/>
          <p:nvPr>
            <p:ph type="title"/>
          </p:nvPr>
        </p:nvSpPr>
        <p:spPr>
          <a:xfrm>
            <a:off x="727800" y="402500"/>
            <a:ext cx="7688400" cy="7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r>
              <a:rPr lang="en"/>
              <a:t> (cont’d)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712575" y="0"/>
            <a:ext cx="70212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Questions</a:t>
            </a:r>
            <a:endParaRPr sz="4000"/>
          </a:p>
        </p:txBody>
      </p:sp>
      <p:sp>
        <p:nvSpPr>
          <p:cNvPr id="127" name="Google Shape;127;p18"/>
          <p:cNvSpPr txBox="1"/>
          <p:nvPr/>
        </p:nvSpPr>
        <p:spPr>
          <a:xfrm>
            <a:off x="1100475" y="339850"/>
            <a:ext cx="616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Lato"/>
                <a:ea typeface="Lato"/>
                <a:cs typeface="Lato"/>
                <a:sym typeface="Lato"/>
              </a:rPr>
              <a:t>What makes public transportation viable for you?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3749050" y="3689125"/>
            <a:ext cx="3285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Lato"/>
                <a:ea typeface="Lato"/>
                <a:cs typeface="Lato"/>
                <a:sym typeface="Lato"/>
              </a:rPr>
              <a:t>What’s the economic impact?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4292550" y="1267438"/>
            <a:ext cx="4162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Lato"/>
                <a:ea typeface="Lato"/>
                <a:cs typeface="Lato"/>
                <a:sym typeface="Lato"/>
              </a:rPr>
              <a:t>Tell me about a positive/negative experience with public transit.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4572000" y="2155775"/>
            <a:ext cx="43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Lato"/>
                <a:ea typeface="Lato"/>
                <a:cs typeface="Lato"/>
                <a:sym typeface="Lato"/>
              </a:rPr>
              <a:t>Tell me about a time when you explored a new area using public transportation.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1100475" y="4359250"/>
            <a:ext cx="611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Lato"/>
                <a:ea typeface="Lato"/>
                <a:cs typeface="Lato"/>
                <a:sym typeface="Lato"/>
              </a:rPr>
              <a:t>How does the social aspect factor into your experience?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292550" y="3044113"/>
            <a:ext cx="382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Lato"/>
                <a:ea typeface="Lato"/>
                <a:cs typeface="Lato"/>
                <a:sym typeface="Lato"/>
              </a:rPr>
              <a:t>How do you coordinate transfers?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3319775" y="774850"/>
            <a:ext cx="4162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Lato"/>
                <a:ea typeface="Lato"/>
                <a:cs typeface="Lato"/>
                <a:sym typeface="Lato"/>
              </a:rPr>
              <a:t>How do you travel from place to place?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Interviews: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Grace</a:t>
            </a:r>
            <a:r>
              <a:rPr lang="en" sz="2200"/>
              <a:t>, Christine, Marina, Caroline, Elsa, Jessi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1727125" y="3192600"/>
            <a:ext cx="17787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Grace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659275" y="3731700"/>
            <a:ext cx="3914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Late</a:t>
            </a:r>
            <a:r>
              <a:rPr i="1" lang="en" sz="2000"/>
              <a:t>-20s</a:t>
            </a:r>
            <a:r>
              <a:rPr i="1" lang="en" sz="2000"/>
              <a:t> Stanford employee 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interviewed on the CalTrain</a:t>
            </a:r>
            <a:endParaRPr i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Average User</a:t>
            </a:r>
            <a:endParaRPr i="1"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4491650" y="483250"/>
            <a:ext cx="4576200" cy="466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>
                <a:solidFill>
                  <a:srgbClr val="000000"/>
                </a:solidFill>
              </a:rPr>
              <a:t>“It’s a pain to use buses.”</a:t>
            </a:r>
            <a:endParaRPr b="0" i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>
                <a:solidFill>
                  <a:srgbClr val="000000"/>
                </a:solidFill>
              </a:rPr>
              <a:t>“I spontaneously went to the end of the CalTrain southbound line to get a tattoo.”</a:t>
            </a:r>
            <a:endParaRPr b="0" i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400">
                <a:solidFill>
                  <a:srgbClr val="000000"/>
                </a:solidFill>
              </a:rPr>
              <a:t>“California isn’t built for public transit”</a:t>
            </a:r>
            <a:endParaRPr b="0" i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400">
              <a:solidFill>
                <a:srgbClr val="000000"/>
              </a:solidFill>
            </a:endParaRPr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2004" r="6041" t="0"/>
          <a:stretch/>
        </p:blipFill>
        <p:spPr>
          <a:xfrm>
            <a:off x="1563600" y="765325"/>
            <a:ext cx="2105750" cy="25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1727125" y="3192600"/>
            <a:ext cx="1778700" cy="5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Christine</a:t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0" l="11587" r="11418" t="0"/>
          <a:stretch/>
        </p:blipFill>
        <p:spPr>
          <a:xfrm>
            <a:off x="1525675" y="868575"/>
            <a:ext cx="2181600" cy="241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659275" y="3731700"/>
            <a:ext cx="3914400" cy="6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Mid-20s</a:t>
            </a:r>
            <a:r>
              <a:rPr i="1" lang="en" sz="2000"/>
              <a:t> Stanford healthcare worker interviewed on the CalTrain</a:t>
            </a:r>
            <a:endParaRPr i="1"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Infrequent/Non-User</a:t>
            </a:r>
            <a:endParaRPr i="1" sz="2000"/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4491650" y="492000"/>
            <a:ext cx="4576200" cy="46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500"/>
              <a:t>“Because of the pandemic, I only commute maybe 5 days in a month.”</a:t>
            </a:r>
            <a:endParaRPr b="0" i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500"/>
              <a:t>“I don’t use public transit in new places … I’ll get a rental car.”</a:t>
            </a:r>
            <a:endParaRPr b="0" i="1" sz="2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